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2"/>
  </p:notesMasterIdLst>
  <p:sldIdLst>
    <p:sldId id="290" r:id="rId2"/>
    <p:sldId id="291" r:id="rId3"/>
    <p:sldId id="292" r:id="rId4"/>
    <p:sldId id="256" r:id="rId5"/>
    <p:sldId id="296" r:id="rId6"/>
    <p:sldId id="297" r:id="rId7"/>
    <p:sldId id="293" r:id="rId8"/>
    <p:sldId id="298" r:id="rId9"/>
    <p:sldId id="301" r:id="rId10"/>
    <p:sldId id="302" r:id="rId11"/>
    <p:sldId id="299" r:id="rId12"/>
    <p:sldId id="313" r:id="rId13"/>
    <p:sldId id="314" r:id="rId14"/>
    <p:sldId id="294" r:id="rId15"/>
    <p:sldId id="303" r:id="rId16"/>
    <p:sldId id="304" r:id="rId17"/>
    <p:sldId id="315" r:id="rId18"/>
    <p:sldId id="305" r:id="rId19"/>
    <p:sldId id="306" r:id="rId20"/>
    <p:sldId id="307" r:id="rId21"/>
    <p:sldId id="308" r:id="rId22"/>
    <p:sldId id="309" r:id="rId23"/>
    <p:sldId id="310" r:id="rId24"/>
    <p:sldId id="311" r:id="rId25"/>
    <p:sldId id="312" r:id="rId26"/>
    <p:sldId id="295" r:id="rId27"/>
    <p:sldId id="316" r:id="rId28"/>
    <p:sldId id="317" r:id="rId29"/>
    <p:sldId id="318" r:id="rId30"/>
    <p:sldId id="31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9D53A7-B270-4D0D-AD04-EFAEEDA9BDC6}">
  <a:tblStyle styleId="{D29D53A7-B270-4D0D-AD04-EFAEEDA9BD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492"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ab8b2cf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ab8b2cf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ab8b2cf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ab8b2cf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06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ab8b2cf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ab8b2cf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0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ab8b2cf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ab8b2cf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04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235363"/>
            <a:ext cx="44661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85700" y="3512138"/>
            <a:ext cx="4086300" cy="39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0275" y="1152475"/>
            <a:ext cx="7723500" cy="3454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09575"/>
            <a:ext cx="8229600" cy="28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6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0275" y="1152475"/>
            <a:ext cx="7723500" cy="3454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592E-A911-4921-9CF9-E47FEAB96A95}"/>
              </a:ext>
            </a:extLst>
          </p:cNvPr>
          <p:cNvSpPr>
            <a:spLocks noGrp="1"/>
          </p:cNvSpPr>
          <p:nvPr>
            <p:ph type="title"/>
          </p:nvPr>
        </p:nvSpPr>
        <p:spPr>
          <a:xfrm>
            <a:off x="709005" y="673733"/>
            <a:ext cx="7725988" cy="534179"/>
          </a:xfrm>
        </p:spPr>
        <p:txBody>
          <a:bodyPr/>
          <a:lstStyle/>
          <a:p>
            <a:r>
              <a:rPr lang="en-US" sz="2800"/>
              <a:t>Trường đại học Công nghiệp Thành phố Hồ Chí Minh</a:t>
            </a:r>
            <a:br>
              <a:rPr lang="en-US" sz="2800"/>
            </a:br>
            <a:r>
              <a:rPr lang="en-US" sz="2800"/>
              <a:t>Khoa Công nghệ thông tin </a:t>
            </a:r>
            <a:br>
              <a:rPr lang="en-US" sz="1200"/>
            </a:br>
            <a:endParaRPr lang="en-US" sz="3200"/>
          </a:p>
        </p:txBody>
      </p:sp>
      <p:pic>
        <p:nvPicPr>
          <p:cNvPr id="1026" name="Picture 2">
            <a:extLst>
              <a:ext uri="{FF2B5EF4-FFF2-40B4-BE49-F238E27FC236}">
                <a16:creationId xmlns:a16="http://schemas.microsoft.com/office/drawing/2014/main" id="{40577BB6-0332-4107-B6BC-3CDE6A311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93" y="1207912"/>
            <a:ext cx="2592211" cy="113091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6BFE4F4-C222-4645-8AE7-C518F9AB0BBF}"/>
              </a:ext>
            </a:extLst>
          </p:cNvPr>
          <p:cNvSpPr txBox="1">
            <a:spLocks/>
          </p:cNvSpPr>
          <p:nvPr/>
        </p:nvSpPr>
        <p:spPr>
          <a:xfrm>
            <a:off x="329101" y="2445943"/>
            <a:ext cx="8284322" cy="717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400">
                <a:solidFill>
                  <a:srgbClr val="00B050"/>
                </a:solidFill>
              </a:rPr>
              <a:t>Tên đề tài: Website về giới thiệu, bán hang </a:t>
            </a:r>
          </a:p>
          <a:p>
            <a:r>
              <a:rPr lang="en-US" sz="2400">
                <a:solidFill>
                  <a:srgbClr val="00B050"/>
                </a:solidFill>
              </a:rPr>
              <a:t>đồ trang trí nội thất</a:t>
            </a:r>
          </a:p>
        </p:txBody>
      </p:sp>
      <p:sp>
        <p:nvSpPr>
          <p:cNvPr id="6" name="Title 1">
            <a:extLst>
              <a:ext uri="{FF2B5EF4-FFF2-40B4-BE49-F238E27FC236}">
                <a16:creationId xmlns:a16="http://schemas.microsoft.com/office/drawing/2014/main" id="{D4A987A1-A987-4229-BBC2-20C866908541}"/>
              </a:ext>
            </a:extLst>
          </p:cNvPr>
          <p:cNvSpPr txBox="1">
            <a:spLocks/>
          </p:cNvSpPr>
          <p:nvPr/>
        </p:nvSpPr>
        <p:spPr>
          <a:xfrm>
            <a:off x="1219200" y="3401752"/>
            <a:ext cx="8284322" cy="717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3600"/>
              <a:buFont typeface="Fira Sans Extra Condensed Medium"/>
              <a:buNone/>
              <a:defRPr sz="3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l"/>
            <a:r>
              <a:rPr lang="en-US" sz="1800">
                <a:solidFill>
                  <a:schemeClr val="tx1"/>
                </a:solidFill>
              </a:rPr>
              <a:t>Giáo viên: Đặng Văn Thuận </a:t>
            </a:r>
          </a:p>
          <a:p>
            <a:pPr algn="l"/>
            <a:r>
              <a:rPr lang="en-US" sz="1800">
                <a:solidFill>
                  <a:schemeClr val="tx1"/>
                </a:solidFill>
              </a:rPr>
              <a:t>Nhóm: 36</a:t>
            </a:r>
          </a:p>
          <a:p>
            <a:pPr algn="l"/>
            <a:r>
              <a:rPr lang="en-US" sz="1800">
                <a:solidFill>
                  <a:schemeClr val="tx1"/>
                </a:solidFill>
              </a:rPr>
              <a:t>Lớp: </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a:effectLst/>
                <a:latin typeface="Fira Sans Extra Condensed Medium" panose="020B0604020202020204" charset="0"/>
                <a:ea typeface="Calibri" panose="020F0502020204030204" pitchFamily="34" charset="0"/>
                <a:cs typeface="Times New Roman" panose="02020603050405020304" pitchFamily="18" charset="0"/>
              </a:rPr>
              <a:t>DHKHMT16B</a:t>
            </a:r>
            <a:endParaRPr lang="en-US" sz="1800">
              <a:solidFill>
                <a:schemeClr val="tx1"/>
              </a:solidFill>
              <a:latin typeface="Fira Sans Extra Condensed Medium" panose="020B0604020202020204" charset="0"/>
            </a:endParaRPr>
          </a:p>
          <a:p>
            <a:pPr algn="l"/>
            <a:endParaRPr lang="en-US" sz="1800">
              <a:solidFill>
                <a:schemeClr val="tx1"/>
              </a:solidFill>
            </a:endParaRPr>
          </a:p>
        </p:txBody>
      </p:sp>
    </p:spTree>
    <p:extLst>
      <p:ext uri="{BB962C8B-B14F-4D97-AF65-F5344CB8AC3E}">
        <p14:creationId xmlns:p14="http://schemas.microsoft.com/office/powerpoint/2010/main" val="2197393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rgbClr val="0070C0"/>
                </a:solidFill>
              </a:rPr>
              <a:t>Chức năng liên hệ</a:t>
            </a:r>
          </a:p>
        </p:txBody>
      </p:sp>
      <p:sp>
        <p:nvSpPr>
          <p:cNvPr id="3" name="TextBox 2">
            <a:extLst>
              <a:ext uri="{FF2B5EF4-FFF2-40B4-BE49-F238E27FC236}">
                <a16:creationId xmlns:a16="http://schemas.microsoft.com/office/drawing/2014/main" id="{3A6495FD-06F9-4352-9059-BD0BF7B2B4D5}"/>
              </a:ext>
            </a:extLst>
          </p:cNvPr>
          <p:cNvSpPr txBox="1"/>
          <p:nvPr/>
        </p:nvSpPr>
        <p:spPr>
          <a:xfrm>
            <a:off x="232678" y="1062250"/>
            <a:ext cx="8531887" cy="1663597"/>
          </a:xfrm>
          <a:prstGeom prst="rect">
            <a:avLst/>
          </a:prstGeom>
          <a:noFill/>
        </p:spPr>
        <p:txBody>
          <a:bodyPr wrap="square" rtlCol="0">
            <a:spAutoFit/>
          </a:bodyPr>
          <a:lstStyle/>
          <a:p>
            <a:pPr indent="457200">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Khi người dùng muốn liên hệ gián tiếp với GreenLOHO thì sẽ có phần liên hệ dành cho người dùng với thông tin liên hệ của GreenLOHO gồm: số điện thoại,email, địa chỉ google map,...</a:t>
            </a:r>
          </a:p>
          <a:p>
            <a:pPr indent="457200">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Phía bên trái logo GreenLOHO có các link liên hệ khác như facebook, instargam, pinterest, youtube.</a:t>
            </a:r>
          </a:p>
        </p:txBody>
      </p:sp>
    </p:spTree>
    <p:extLst>
      <p:ext uri="{BB962C8B-B14F-4D97-AF65-F5344CB8AC3E}">
        <p14:creationId xmlns:p14="http://schemas.microsoft.com/office/powerpoint/2010/main" val="301558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1674206" y="220450"/>
            <a:ext cx="5795588" cy="841800"/>
          </a:xfrm>
        </p:spPr>
        <p:txBody>
          <a:bodyPr/>
          <a:lstStyle/>
          <a:p>
            <a:r>
              <a:rPr lang="en-US"/>
              <a:t>Sitemap của trang GreenLOHO</a:t>
            </a:r>
          </a:p>
        </p:txBody>
      </p:sp>
      <p:pic>
        <p:nvPicPr>
          <p:cNvPr id="4" name="Picture 3" descr="A screenshot of a computer&#10;&#10;Description automatically generated with medium confidence">
            <a:extLst>
              <a:ext uri="{FF2B5EF4-FFF2-40B4-BE49-F238E27FC236}">
                <a16:creationId xmlns:a16="http://schemas.microsoft.com/office/drawing/2014/main" id="{4686A85A-90AE-4BE2-8BF5-6658C5FD5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3" y="971196"/>
            <a:ext cx="8904653" cy="3858683"/>
          </a:xfrm>
          <a:prstGeom prst="rect">
            <a:avLst/>
          </a:prstGeom>
        </p:spPr>
      </p:pic>
    </p:spTree>
    <p:extLst>
      <p:ext uri="{BB962C8B-B14F-4D97-AF65-F5344CB8AC3E}">
        <p14:creationId xmlns:p14="http://schemas.microsoft.com/office/powerpoint/2010/main" val="60681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4686A85A-90AE-4BE2-8BF5-6658C5FD5B47}"/>
              </a:ext>
            </a:extLst>
          </p:cNvPr>
          <p:cNvPicPr>
            <a:picLocks noChangeAspect="1"/>
          </p:cNvPicPr>
          <p:nvPr/>
        </p:nvPicPr>
        <p:blipFill rotWithShape="1">
          <a:blip r:embed="rId2">
            <a:extLst>
              <a:ext uri="{28A0092B-C50C-407E-A947-70E740481C1C}">
                <a14:useLocalDpi xmlns:a14="http://schemas.microsoft.com/office/drawing/2010/main" val="0"/>
              </a:ext>
            </a:extLst>
          </a:blip>
          <a:srcRect t="137" r="60779" b="-1"/>
          <a:stretch/>
        </p:blipFill>
        <p:spPr>
          <a:xfrm>
            <a:off x="546100" y="0"/>
            <a:ext cx="7848600" cy="5149510"/>
          </a:xfrm>
          <a:prstGeom prst="rect">
            <a:avLst/>
          </a:prstGeom>
        </p:spPr>
      </p:pic>
    </p:spTree>
    <p:extLst>
      <p:ext uri="{BB962C8B-B14F-4D97-AF65-F5344CB8AC3E}">
        <p14:creationId xmlns:p14="http://schemas.microsoft.com/office/powerpoint/2010/main" val="204421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4686A85A-90AE-4BE2-8BF5-6658C5FD5B47}"/>
              </a:ext>
            </a:extLst>
          </p:cNvPr>
          <p:cNvPicPr>
            <a:picLocks noChangeAspect="1"/>
          </p:cNvPicPr>
          <p:nvPr/>
        </p:nvPicPr>
        <p:blipFill rotWithShape="1">
          <a:blip r:embed="rId2">
            <a:extLst>
              <a:ext uri="{28A0092B-C50C-407E-A947-70E740481C1C}">
                <a14:useLocalDpi xmlns:a14="http://schemas.microsoft.com/office/drawing/2010/main" val="0"/>
              </a:ext>
            </a:extLst>
          </a:blip>
          <a:srcRect l="34915" t="2359"/>
          <a:stretch/>
        </p:blipFill>
        <p:spPr>
          <a:xfrm>
            <a:off x="625238" y="112390"/>
            <a:ext cx="7566262" cy="4918719"/>
          </a:xfrm>
          <a:prstGeom prst="rect">
            <a:avLst/>
          </a:prstGeom>
        </p:spPr>
      </p:pic>
    </p:spTree>
    <p:extLst>
      <p:ext uri="{BB962C8B-B14F-4D97-AF65-F5344CB8AC3E}">
        <p14:creationId xmlns:p14="http://schemas.microsoft.com/office/powerpoint/2010/main" val="752131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3" name="Google Shape;103;p27"/>
          <p:cNvSpPr txBox="1">
            <a:spLocks noGrp="1"/>
          </p:cNvSpPr>
          <p:nvPr>
            <p:ph type="ctrTitle"/>
          </p:nvPr>
        </p:nvSpPr>
        <p:spPr>
          <a:xfrm>
            <a:off x="571645" y="469418"/>
            <a:ext cx="5390493" cy="23586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Xây dựng </a:t>
            </a:r>
            <a:br>
              <a:rPr lang="en-US"/>
            </a:br>
            <a:r>
              <a:rPr lang="en-US"/>
              <a:t>ứng dụng</a:t>
            </a:r>
            <a:endParaRPr/>
          </a:p>
        </p:txBody>
      </p:sp>
      <p:sp>
        <p:nvSpPr>
          <p:cNvPr id="19" name="Google Shape;104;p27">
            <a:extLst>
              <a:ext uri="{FF2B5EF4-FFF2-40B4-BE49-F238E27FC236}">
                <a16:creationId xmlns:a16="http://schemas.microsoft.com/office/drawing/2014/main" id="{42E10F43-1862-4236-AD70-69FF1C9FA35F}"/>
              </a:ext>
            </a:extLst>
          </p:cNvPr>
          <p:cNvSpPr txBox="1">
            <a:spLocks/>
          </p:cNvSpPr>
          <p:nvPr/>
        </p:nvSpPr>
        <p:spPr>
          <a:xfrm>
            <a:off x="571645" y="2716141"/>
            <a:ext cx="4809149" cy="771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2000">
                <a:solidFill>
                  <a:schemeClr val="accent6">
                    <a:lumMod val="75000"/>
                  </a:schemeClr>
                </a:solidFill>
              </a:rPr>
              <a:t>Website giới thiệu, bán đồ trang trí </a:t>
            </a:r>
          </a:p>
          <a:p>
            <a:pPr marL="0" indent="0"/>
            <a:r>
              <a:rPr lang="en-US" sz="2000">
                <a:solidFill>
                  <a:schemeClr val="accent6">
                    <a:lumMod val="75000"/>
                  </a:schemeClr>
                </a:solidFill>
              </a:rPr>
              <a:t>nội thất GreenLOHO</a:t>
            </a:r>
          </a:p>
        </p:txBody>
      </p:sp>
      <p:pic>
        <p:nvPicPr>
          <p:cNvPr id="3076" name="Picture 4" descr="vector 6737 man-construction-site-with-icons - D&amp;D Engineering Construction">
            <a:extLst>
              <a:ext uri="{FF2B5EF4-FFF2-40B4-BE49-F238E27FC236}">
                <a16:creationId xmlns:a16="http://schemas.microsoft.com/office/drawing/2014/main" id="{B8B5B5EB-E53E-4932-B9F9-5077EFC3B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839" y="615370"/>
            <a:ext cx="3692702" cy="369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200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chemeClr val="accent4">
                    <a:lumMod val="75000"/>
                  </a:schemeClr>
                </a:solidFill>
              </a:rPr>
              <a:t>Trang chủ</a:t>
            </a:r>
          </a:p>
        </p:txBody>
      </p:sp>
      <p:pic>
        <p:nvPicPr>
          <p:cNvPr id="5" name="Picture 4" descr="Graphical user interface&#10;&#10;Description automatically generated">
            <a:extLst>
              <a:ext uri="{FF2B5EF4-FFF2-40B4-BE49-F238E27FC236}">
                <a16:creationId xmlns:a16="http://schemas.microsoft.com/office/drawing/2014/main" id="{31E5E160-A5F8-4880-84EA-7CC5E1B647ED}"/>
              </a:ext>
            </a:extLst>
          </p:cNvPr>
          <p:cNvPicPr>
            <a:picLocks noChangeAspect="1"/>
          </p:cNvPicPr>
          <p:nvPr/>
        </p:nvPicPr>
        <p:blipFill>
          <a:blip r:embed="rId2"/>
          <a:stretch>
            <a:fillRect/>
          </a:stretch>
        </p:blipFill>
        <p:spPr>
          <a:xfrm>
            <a:off x="1333500" y="1062250"/>
            <a:ext cx="6477000" cy="3641534"/>
          </a:xfrm>
          <a:prstGeom prst="rect">
            <a:avLst/>
          </a:prstGeom>
        </p:spPr>
      </p:pic>
    </p:spTree>
    <p:extLst>
      <p:ext uri="{BB962C8B-B14F-4D97-AF65-F5344CB8AC3E}">
        <p14:creationId xmlns:p14="http://schemas.microsoft.com/office/powerpoint/2010/main" val="229955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chemeClr val="accent4">
                    <a:lumMod val="75000"/>
                  </a:schemeClr>
                </a:solidFill>
              </a:rPr>
              <a:t>Trang giới thiệu</a:t>
            </a:r>
          </a:p>
        </p:txBody>
      </p:sp>
      <p:pic>
        <p:nvPicPr>
          <p:cNvPr id="4" name="Picture 3" descr="Graphical user interface, text, application, email&#10;&#10;Description automatically generated">
            <a:extLst>
              <a:ext uri="{FF2B5EF4-FFF2-40B4-BE49-F238E27FC236}">
                <a16:creationId xmlns:a16="http://schemas.microsoft.com/office/drawing/2014/main" id="{C6BF01F9-1DED-4345-8F5E-F275D733FB69}"/>
              </a:ext>
            </a:extLst>
          </p:cNvPr>
          <p:cNvPicPr>
            <a:picLocks noChangeAspect="1"/>
          </p:cNvPicPr>
          <p:nvPr/>
        </p:nvPicPr>
        <p:blipFill>
          <a:blip r:embed="rId2"/>
          <a:stretch>
            <a:fillRect/>
          </a:stretch>
        </p:blipFill>
        <p:spPr>
          <a:xfrm>
            <a:off x="1746250" y="1155725"/>
            <a:ext cx="5651500" cy="3177417"/>
          </a:xfrm>
          <a:prstGeom prst="rect">
            <a:avLst/>
          </a:prstGeom>
        </p:spPr>
      </p:pic>
    </p:spTree>
    <p:extLst>
      <p:ext uri="{BB962C8B-B14F-4D97-AF65-F5344CB8AC3E}">
        <p14:creationId xmlns:p14="http://schemas.microsoft.com/office/powerpoint/2010/main" val="182204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chemeClr val="accent4">
                    <a:lumMod val="75000"/>
                  </a:schemeClr>
                </a:solidFill>
              </a:rPr>
              <a:t>Trang giới thiệu</a:t>
            </a:r>
          </a:p>
        </p:txBody>
      </p:sp>
      <p:pic>
        <p:nvPicPr>
          <p:cNvPr id="5" name="Picture 4" descr="A collage of a person&#10;&#10;Description automatically generated with low confidence">
            <a:extLst>
              <a:ext uri="{FF2B5EF4-FFF2-40B4-BE49-F238E27FC236}">
                <a16:creationId xmlns:a16="http://schemas.microsoft.com/office/drawing/2014/main" id="{23EF7BB4-8CB5-4C71-BFB3-485028943F8C}"/>
              </a:ext>
            </a:extLst>
          </p:cNvPr>
          <p:cNvPicPr>
            <a:picLocks noChangeAspect="1"/>
          </p:cNvPicPr>
          <p:nvPr/>
        </p:nvPicPr>
        <p:blipFill>
          <a:blip r:embed="rId2"/>
          <a:stretch>
            <a:fillRect/>
          </a:stretch>
        </p:blipFill>
        <p:spPr>
          <a:xfrm>
            <a:off x="1584678" y="1227105"/>
            <a:ext cx="5791200" cy="3255960"/>
          </a:xfrm>
          <a:prstGeom prst="rect">
            <a:avLst/>
          </a:prstGeom>
        </p:spPr>
      </p:pic>
    </p:spTree>
    <p:extLst>
      <p:ext uri="{BB962C8B-B14F-4D97-AF65-F5344CB8AC3E}">
        <p14:creationId xmlns:p14="http://schemas.microsoft.com/office/powerpoint/2010/main" val="3481479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chemeClr val="accent4">
                    <a:lumMod val="75000"/>
                  </a:schemeClr>
                </a:solidFill>
              </a:rPr>
              <a:t>Trang sản phẩm</a:t>
            </a:r>
          </a:p>
        </p:txBody>
      </p:sp>
      <p:pic>
        <p:nvPicPr>
          <p:cNvPr id="4" name="Picture 3" descr="Graphical user interface&#10;&#10;Description automatically generated">
            <a:extLst>
              <a:ext uri="{FF2B5EF4-FFF2-40B4-BE49-F238E27FC236}">
                <a16:creationId xmlns:a16="http://schemas.microsoft.com/office/drawing/2014/main" id="{4A21662E-36B1-4E35-B783-FD484DCF4681}"/>
              </a:ext>
            </a:extLst>
          </p:cNvPr>
          <p:cNvPicPr>
            <a:picLocks noChangeAspect="1"/>
          </p:cNvPicPr>
          <p:nvPr/>
        </p:nvPicPr>
        <p:blipFill>
          <a:blip r:embed="rId2"/>
          <a:stretch>
            <a:fillRect/>
          </a:stretch>
        </p:blipFill>
        <p:spPr>
          <a:xfrm>
            <a:off x="1317978" y="1062249"/>
            <a:ext cx="6423314" cy="3611351"/>
          </a:xfrm>
          <a:prstGeom prst="rect">
            <a:avLst/>
          </a:prstGeom>
        </p:spPr>
      </p:pic>
    </p:spTree>
    <p:extLst>
      <p:ext uri="{BB962C8B-B14F-4D97-AF65-F5344CB8AC3E}">
        <p14:creationId xmlns:p14="http://schemas.microsoft.com/office/powerpoint/2010/main" val="279481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3" y="220450"/>
            <a:ext cx="4531233" cy="841800"/>
          </a:xfrm>
        </p:spPr>
        <p:txBody>
          <a:bodyPr/>
          <a:lstStyle/>
          <a:p>
            <a:pPr algn="l"/>
            <a:r>
              <a:rPr lang="en-US">
                <a:solidFill>
                  <a:schemeClr val="accent4">
                    <a:lumMod val="75000"/>
                  </a:schemeClr>
                </a:solidFill>
              </a:rPr>
              <a:t>Trang chi tiết sản phẩm</a:t>
            </a:r>
          </a:p>
        </p:txBody>
      </p:sp>
      <p:pic>
        <p:nvPicPr>
          <p:cNvPr id="4" name="Picture 3" descr="Graphical user interface, text, application, website&#10;&#10;Description automatically generated">
            <a:extLst>
              <a:ext uri="{FF2B5EF4-FFF2-40B4-BE49-F238E27FC236}">
                <a16:creationId xmlns:a16="http://schemas.microsoft.com/office/drawing/2014/main" id="{2270DF80-D19A-4C64-B294-58BCF6BC7296}"/>
              </a:ext>
            </a:extLst>
          </p:cNvPr>
          <p:cNvPicPr>
            <a:picLocks noChangeAspect="1"/>
          </p:cNvPicPr>
          <p:nvPr/>
        </p:nvPicPr>
        <p:blipFill>
          <a:blip r:embed="rId2"/>
          <a:stretch>
            <a:fillRect/>
          </a:stretch>
        </p:blipFill>
        <p:spPr>
          <a:xfrm>
            <a:off x="1568450" y="1062250"/>
            <a:ext cx="6191250" cy="3480879"/>
          </a:xfrm>
          <a:prstGeom prst="rect">
            <a:avLst/>
          </a:prstGeom>
        </p:spPr>
      </p:pic>
    </p:spTree>
    <p:extLst>
      <p:ext uri="{BB962C8B-B14F-4D97-AF65-F5344CB8AC3E}">
        <p14:creationId xmlns:p14="http://schemas.microsoft.com/office/powerpoint/2010/main" val="139257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D5AD-96A4-46B5-98A5-64C830A39318}"/>
              </a:ext>
            </a:extLst>
          </p:cNvPr>
          <p:cNvSpPr>
            <a:spLocks noGrp="1"/>
          </p:cNvSpPr>
          <p:nvPr>
            <p:ph type="title"/>
          </p:nvPr>
        </p:nvSpPr>
        <p:spPr/>
        <p:txBody>
          <a:bodyPr/>
          <a:lstStyle/>
          <a:p>
            <a:r>
              <a:rPr lang="en-US" sz="3600"/>
              <a:t>CÁC THÀNH VIÊN</a:t>
            </a:r>
          </a:p>
        </p:txBody>
      </p:sp>
      <p:pic>
        <p:nvPicPr>
          <p:cNvPr id="4" name="Picture 3" descr="A person wearing glasses&#10;&#10;Description automatically generated with medium confidence">
            <a:extLst>
              <a:ext uri="{FF2B5EF4-FFF2-40B4-BE49-F238E27FC236}">
                <a16:creationId xmlns:a16="http://schemas.microsoft.com/office/drawing/2014/main" id="{680577D0-8DA0-4C4B-9096-7DBAF4C91E6E}"/>
              </a:ext>
            </a:extLst>
          </p:cNvPr>
          <p:cNvPicPr>
            <a:picLocks noChangeAspect="1"/>
          </p:cNvPicPr>
          <p:nvPr/>
        </p:nvPicPr>
        <p:blipFill rotWithShape="1">
          <a:blip r:embed="rId2"/>
          <a:srcRect l="22361" t="16906" r="26249" b="-835"/>
          <a:stretch/>
        </p:blipFill>
        <p:spPr>
          <a:xfrm>
            <a:off x="1058266" y="1320799"/>
            <a:ext cx="2513869" cy="2732804"/>
          </a:xfrm>
          <a:prstGeom prst="rect">
            <a:avLst/>
          </a:prstGeom>
        </p:spPr>
      </p:pic>
      <p:sp>
        <p:nvSpPr>
          <p:cNvPr id="6" name="AutoShape 4">
            <a:extLst>
              <a:ext uri="{FF2B5EF4-FFF2-40B4-BE49-F238E27FC236}">
                <a16:creationId xmlns:a16="http://schemas.microsoft.com/office/drawing/2014/main" id="{2A554514-EC2E-4A09-A404-3D883450A18C}"/>
              </a:ext>
            </a:extLst>
          </p:cNvPr>
          <p:cNvSpPr>
            <a:spLocks noChangeAspect="1" noChangeArrowheads="1"/>
          </p:cNvSpPr>
          <p:nvPr/>
        </p:nvSpPr>
        <p:spPr bwMode="auto">
          <a:xfrm>
            <a:off x="4419599" y="2419349"/>
            <a:ext cx="366889" cy="3668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picture containing tree, outdoor, person, person&#10;&#10;Description automatically generated">
            <a:extLst>
              <a:ext uri="{FF2B5EF4-FFF2-40B4-BE49-F238E27FC236}">
                <a16:creationId xmlns:a16="http://schemas.microsoft.com/office/drawing/2014/main" id="{77E7935D-D4BC-4B8C-8ADB-91A4246C787A}"/>
              </a:ext>
            </a:extLst>
          </p:cNvPr>
          <p:cNvPicPr>
            <a:picLocks noChangeAspect="1"/>
          </p:cNvPicPr>
          <p:nvPr/>
        </p:nvPicPr>
        <p:blipFill>
          <a:blip r:embed="rId3"/>
          <a:stretch>
            <a:fillRect/>
          </a:stretch>
        </p:blipFill>
        <p:spPr>
          <a:xfrm>
            <a:off x="5475907" y="1320799"/>
            <a:ext cx="2332345" cy="2732804"/>
          </a:xfrm>
          <a:prstGeom prst="rect">
            <a:avLst/>
          </a:prstGeom>
        </p:spPr>
      </p:pic>
      <p:sp>
        <p:nvSpPr>
          <p:cNvPr id="9" name="TextBox 8">
            <a:extLst>
              <a:ext uri="{FF2B5EF4-FFF2-40B4-BE49-F238E27FC236}">
                <a16:creationId xmlns:a16="http://schemas.microsoft.com/office/drawing/2014/main" id="{23BA6915-2662-47AA-A4CF-93ADB83408BF}"/>
              </a:ext>
            </a:extLst>
          </p:cNvPr>
          <p:cNvSpPr txBox="1"/>
          <p:nvPr/>
        </p:nvSpPr>
        <p:spPr>
          <a:xfrm>
            <a:off x="1311602" y="4219067"/>
            <a:ext cx="3036711" cy="307777"/>
          </a:xfrm>
          <a:prstGeom prst="rect">
            <a:avLst/>
          </a:prstGeom>
          <a:noFill/>
        </p:spPr>
        <p:txBody>
          <a:bodyPr wrap="square" rtlCol="0">
            <a:spAutoFit/>
          </a:bodyPr>
          <a:lstStyle/>
          <a:p>
            <a:r>
              <a:rPr lang="en-US"/>
              <a:t>Nguyễn Phú Điền Nhung</a:t>
            </a:r>
          </a:p>
        </p:txBody>
      </p:sp>
      <p:sp>
        <p:nvSpPr>
          <p:cNvPr id="10" name="TextBox 9">
            <a:extLst>
              <a:ext uri="{FF2B5EF4-FFF2-40B4-BE49-F238E27FC236}">
                <a16:creationId xmlns:a16="http://schemas.microsoft.com/office/drawing/2014/main" id="{BEF4D300-6108-45A1-940F-60DCCC8FBC63}"/>
              </a:ext>
            </a:extLst>
          </p:cNvPr>
          <p:cNvSpPr txBox="1"/>
          <p:nvPr/>
        </p:nvSpPr>
        <p:spPr>
          <a:xfrm>
            <a:off x="5882307" y="4219066"/>
            <a:ext cx="3036711" cy="307777"/>
          </a:xfrm>
          <a:prstGeom prst="rect">
            <a:avLst/>
          </a:prstGeom>
          <a:noFill/>
        </p:spPr>
        <p:txBody>
          <a:bodyPr wrap="square" rtlCol="0">
            <a:spAutoFit/>
          </a:bodyPr>
          <a:lstStyle/>
          <a:p>
            <a:r>
              <a:rPr lang="en-US"/>
              <a:t>Nguyễn Ngọc Luân</a:t>
            </a:r>
          </a:p>
        </p:txBody>
      </p:sp>
    </p:spTree>
    <p:extLst>
      <p:ext uri="{BB962C8B-B14F-4D97-AF65-F5344CB8AC3E}">
        <p14:creationId xmlns:p14="http://schemas.microsoft.com/office/powerpoint/2010/main" val="166483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pPr algn="l"/>
            <a:r>
              <a:rPr lang="en-US">
                <a:solidFill>
                  <a:schemeClr val="accent4">
                    <a:lumMod val="75000"/>
                  </a:schemeClr>
                </a:solidFill>
              </a:rPr>
              <a:t>Trang xu hướng</a:t>
            </a:r>
          </a:p>
        </p:txBody>
      </p:sp>
      <p:pic>
        <p:nvPicPr>
          <p:cNvPr id="4" name="Picture 3" descr="Graphical user interface, text, application, website&#10;&#10;Description automatically generated">
            <a:extLst>
              <a:ext uri="{FF2B5EF4-FFF2-40B4-BE49-F238E27FC236}">
                <a16:creationId xmlns:a16="http://schemas.microsoft.com/office/drawing/2014/main" id="{CAFD260E-BBF8-4BD6-B388-A2EEEE5D4308}"/>
              </a:ext>
            </a:extLst>
          </p:cNvPr>
          <p:cNvPicPr>
            <a:picLocks noChangeAspect="1"/>
          </p:cNvPicPr>
          <p:nvPr/>
        </p:nvPicPr>
        <p:blipFill>
          <a:blip r:embed="rId2"/>
          <a:stretch>
            <a:fillRect/>
          </a:stretch>
        </p:blipFill>
        <p:spPr>
          <a:xfrm>
            <a:off x="1301750" y="944309"/>
            <a:ext cx="6540500" cy="3677236"/>
          </a:xfrm>
          <a:prstGeom prst="rect">
            <a:avLst/>
          </a:prstGeom>
        </p:spPr>
      </p:pic>
    </p:spTree>
    <p:extLst>
      <p:ext uri="{BB962C8B-B14F-4D97-AF65-F5344CB8AC3E}">
        <p14:creationId xmlns:p14="http://schemas.microsoft.com/office/powerpoint/2010/main" val="4874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Trang chi tiết bài viết xu hướng</a:t>
            </a:r>
          </a:p>
        </p:txBody>
      </p:sp>
      <p:pic>
        <p:nvPicPr>
          <p:cNvPr id="4" name="Picture 3" descr="Graphical user interface, text, application, email&#10;&#10;Description automatically generated">
            <a:extLst>
              <a:ext uri="{FF2B5EF4-FFF2-40B4-BE49-F238E27FC236}">
                <a16:creationId xmlns:a16="http://schemas.microsoft.com/office/drawing/2014/main" id="{5C938D3C-EC6C-4665-8B2E-405DFD21DA10}"/>
              </a:ext>
            </a:extLst>
          </p:cNvPr>
          <p:cNvPicPr>
            <a:picLocks noChangeAspect="1"/>
          </p:cNvPicPr>
          <p:nvPr/>
        </p:nvPicPr>
        <p:blipFill>
          <a:blip r:embed="rId2"/>
          <a:stretch>
            <a:fillRect/>
          </a:stretch>
        </p:blipFill>
        <p:spPr>
          <a:xfrm>
            <a:off x="1676400" y="1062250"/>
            <a:ext cx="6134100" cy="3448748"/>
          </a:xfrm>
          <a:prstGeom prst="rect">
            <a:avLst/>
          </a:prstGeom>
        </p:spPr>
      </p:pic>
    </p:spTree>
    <p:extLst>
      <p:ext uri="{BB962C8B-B14F-4D97-AF65-F5344CB8AC3E}">
        <p14:creationId xmlns:p14="http://schemas.microsoft.com/office/powerpoint/2010/main" val="2831761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Trang liên hệ</a:t>
            </a:r>
          </a:p>
        </p:txBody>
      </p:sp>
      <p:pic>
        <p:nvPicPr>
          <p:cNvPr id="4" name="Picture 3" descr="Graphical user interface, map&#10;&#10;Description automatically generated">
            <a:extLst>
              <a:ext uri="{FF2B5EF4-FFF2-40B4-BE49-F238E27FC236}">
                <a16:creationId xmlns:a16="http://schemas.microsoft.com/office/drawing/2014/main" id="{75F38475-0429-4926-A1A0-C532154DF914}"/>
              </a:ext>
            </a:extLst>
          </p:cNvPr>
          <p:cNvPicPr>
            <a:picLocks noChangeAspect="1"/>
          </p:cNvPicPr>
          <p:nvPr/>
        </p:nvPicPr>
        <p:blipFill>
          <a:blip r:embed="rId2"/>
          <a:stretch>
            <a:fillRect/>
          </a:stretch>
        </p:blipFill>
        <p:spPr>
          <a:xfrm>
            <a:off x="1328561" y="1062250"/>
            <a:ext cx="6486878" cy="3647089"/>
          </a:xfrm>
          <a:prstGeom prst="rect">
            <a:avLst/>
          </a:prstGeom>
        </p:spPr>
      </p:pic>
    </p:spTree>
    <p:extLst>
      <p:ext uri="{BB962C8B-B14F-4D97-AF65-F5344CB8AC3E}">
        <p14:creationId xmlns:p14="http://schemas.microsoft.com/office/powerpoint/2010/main" val="142136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Trang đăng nhập</a:t>
            </a:r>
          </a:p>
        </p:txBody>
      </p:sp>
      <p:pic>
        <p:nvPicPr>
          <p:cNvPr id="4" name="Picture 3" descr="Graphical user interface, application&#10;&#10;Description automatically generated">
            <a:extLst>
              <a:ext uri="{FF2B5EF4-FFF2-40B4-BE49-F238E27FC236}">
                <a16:creationId xmlns:a16="http://schemas.microsoft.com/office/drawing/2014/main" id="{28A9226F-DB2D-44B4-B839-EE771E28549F}"/>
              </a:ext>
            </a:extLst>
          </p:cNvPr>
          <p:cNvPicPr>
            <a:picLocks noChangeAspect="1"/>
          </p:cNvPicPr>
          <p:nvPr/>
        </p:nvPicPr>
        <p:blipFill rotWithShape="1">
          <a:blip r:embed="rId2"/>
          <a:srcRect l="28194" t="7387" r="30556" b="4263"/>
          <a:stretch/>
        </p:blipFill>
        <p:spPr>
          <a:xfrm>
            <a:off x="4114800" y="300724"/>
            <a:ext cx="3771900" cy="4542051"/>
          </a:xfrm>
          <a:prstGeom prst="rect">
            <a:avLst/>
          </a:prstGeom>
        </p:spPr>
      </p:pic>
    </p:spTree>
    <p:extLst>
      <p:ext uri="{BB962C8B-B14F-4D97-AF65-F5344CB8AC3E}">
        <p14:creationId xmlns:p14="http://schemas.microsoft.com/office/powerpoint/2010/main" val="235735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Trang đăng ký thành viên</a:t>
            </a:r>
          </a:p>
        </p:txBody>
      </p:sp>
      <p:pic>
        <p:nvPicPr>
          <p:cNvPr id="4" name="Picture 3" descr="Graphical user interface, text, application&#10;&#10;Description automatically generated">
            <a:extLst>
              <a:ext uri="{FF2B5EF4-FFF2-40B4-BE49-F238E27FC236}">
                <a16:creationId xmlns:a16="http://schemas.microsoft.com/office/drawing/2014/main" id="{4ABCB071-BAF3-4363-97D3-678C83589A69}"/>
              </a:ext>
            </a:extLst>
          </p:cNvPr>
          <p:cNvPicPr>
            <a:picLocks noChangeAspect="1"/>
          </p:cNvPicPr>
          <p:nvPr/>
        </p:nvPicPr>
        <p:blipFill rotWithShape="1">
          <a:blip r:embed="rId2"/>
          <a:srcRect l="27916" t="-13859" r="29723"/>
          <a:stretch/>
        </p:blipFill>
        <p:spPr>
          <a:xfrm>
            <a:off x="3016250" y="558800"/>
            <a:ext cx="2838450" cy="4289328"/>
          </a:xfrm>
          <a:prstGeom prst="rect">
            <a:avLst/>
          </a:prstGeom>
        </p:spPr>
      </p:pic>
    </p:spTree>
    <p:extLst>
      <p:ext uri="{BB962C8B-B14F-4D97-AF65-F5344CB8AC3E}">
        <p14:creationId xmlns:p14="http://schemas.microsoft.com/office/powerpoint/2010/main" val="4218948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Trang Sitemap</a:t>
            </a:r>
          </a:p>
        </p:txBody>
      </p:sp>
      <p:pic>
        <p:nvPicPr>
          <p:cNvPr id="4" name="Picture 3" descr="A screenshot of a computer&#10;&#10;Description automatically generated with medium confidence">
            <a:extLst>
              <a:ext uri="{FF2B5EF4-FFF2-40B4-BE49-F238E27FC236}">
                <a16:creationId xmlns:a16="http://schemas.microsoft.com/office/drawing/2014/main" id="{70C3CE3C-768D-4EB0-8CEC-690A0669FBB1}"/>
              </a:ext>
            </a:extLst>
          </p:cNvPr>
          <p:cNvPicPr>
            <a:picLocks noChangeAspect="1"/>
          </p:cNvPicPr>
          <p:nvPr/>
        </p:nvPicPr>
        <p:blipFill>
          <a:blip r:embed="rId2"/>
          <a:stretch>
            <a:fillRect/>
          </a:stretch>
        </p:blipFill>
        <p:spPr>
          <a:xfrm>
            <a:off x="0" y="901700"/>
            <a:ext cx="9089307" cy="3360320"/>
          </a:xfrm>
          <a:prstGeom prst="rect">
            <a:avLst/>
          </a:prstGeom>
        </p:spPr>
      </p:pic>
    </p:spTree>
    <p:extLst>
      <p:ext uri="{BB962C8B-B14F-4D97-AF65-F5344CB8AC3E}">
        <p14:creationId xmlns:p14="http://schemas.microsoft.com/office/powerpoint/2010/main" val="3804626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3" name="Google Shape;103;p27"/>
          <p:cNvSpPr txBox="1">
            <a:spLocks noGrp="1"/>
          </p:cNvSpPr>
          <p:nvPr>
            <p:ph type="ctrTitle"/>
          </p:nvPr>
        </p:nvSpPr>
        <p:spPr>
          <a:xfrm>
            <a:off x="571645" y="469418"/>
            <a:ext cx="5390493" cy="23586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Kết luận</a:t>
            </a:r>
            <a:endParaRPr/>
          </a:p>
        </p:txBody>
      </p:sp>
      <p:sp>
        <p:nvSpPr>
          <p:cNvPr id="104" name="Google Shape;104;p27"/>
          <p:cNvSpPr txBox="1">
            <a:spLocks noGrp="1"/>
          </p:cNvSpPr>
          <p:nvPr>
            <p:ph type="subTitle" idx="1"/>
          </p:nvPr>
        </p:nvSpPr>
        <p:spPr>
          <a:xfrm>
            <a:off x="571645" y="2388274"/>
            <a:ext cx="4809149" cy="7717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6">
                    <a:lumMod val="75000"/>
                  </a:schemeClr>
                </a:solidFill>
              </a:rPr>
              <a:t>Website giới thiệu, bán đồ trang trí </a:t>
            </a:r>
          </a:p>
          <a:p>
            <a:pPr marL="0" lvl="0" indent="0" algn="l" rtl="0">
              <a:spcBef>
                <a:spcPts val="0"/>
              </a:spcBef>
              <a:spcAft>
                <a:spcPts val="0"/>
              </a:spcAft>
              <a:buNone/>
            </a:pPr>
            <a:r>
              <a:rPr lang="en" sz="2000">
                <a:solidFill>
                  <a:schemeClr val="accent6">
                    <a:lumMod val="75000"/>
                  </a:schemeClr>
                </a:solidFill>
              </a:rPr>
              <a:t>nội thất GreenLOHO</a:t>
            </a:r>
            <a:endParaRPr sz="2000">
              <a:solidFill>
                <a:schemeClr val="accent6">
                  <a:lumMod val="75000"/>
                </a:schemeClr>
              </a:solidFill>
            </a:endParaRPr>
          </a:p>
        </p:txBody>
      </p:sp>
      <p:pic>
        <p:nvPicPr>
          <p:cNvPr id="5122" name="Picture 2" descr="Văn bản chỉ đạo">
            <a:extLst>
              <a:ext uri="{FF2B5EF4-FFF2-40B4-BE49-F238E27FC236}">
                <a16:creationId xmlns:a16="http://schemas.microsoft.com/office/drawing/2014/main" id="{53A21DCC-9CCF-4885-A97F-4502315B8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794" y="790221"/>
            <a:ext cx="3398437" cy="339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8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3119E-3731-4AE6-8812-253984312EB0}"/>
              </a:ext>
            </a:extLst>
          </p:cNvPr>
          <p:cNvSpPr txBox="1"/>
          <p:nvPr/>
        </p:nvSpPr>
        <p:spPr>
          <a:xfrm>
            <a:off x="1089025" y="1634094"/>
            <a:ext cx="6965950" cy="2484911"/>
          </a:xfrm>
          <a:prstGeom prst="rect">
            <a:avLst/>
          </a:prstGeom>
          <a:noFill/>
        </p:spPr>
        <p:txBody>
          <a:bodyPr wrap="square" rtlCol="0">
            <a:spAutoFit/>
          </a:bodyPr>
          <a:lstStyle/>
          <a:p>
            <a:pPr indent="228600"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Đề tài Website giới thiệu, bán đồ trang trí nội thất trực tuyến là đề tài mang tính thương mại điện tử giúp cho người mua cũng như người bán ít tốn kém thời gian, mua bán thuận tiện, thanh toán nhanh chóng. Đây là một đề tài đang được ứng dụng nhiều cho các doanh nghiệp hoặc cá nhân. Trong quá trình tìm hiểu, phân tích và thực hiện, nhóm đã thấy được phần nào vào các công việc cần phải làm để xây dựng một website bán hàng qua mạng. </a:t>
            </a:r>
          </a:p>
          <a:p>
            <a:endParaRPr lang="en-US"/>
          </a:p>
        </p:txBody>
      </p:sp>
      <p:sp>
        <p:nvSpPr>
          <p:cNvPr id="7" name="Title 1">
            <a:extLst>
              <a:ext uri="{FF2B5EF4-FFF2-40B4-BE49-F238E27FC236}">
                <a16:creationId xmlns:a16="http://schemas.microsoft.com/office/drawing/2014/main" id="{28121847-24A7-4CA6-8D8C-582ABB587534}"/>
              </a:ext>
            </a:extLst>
          </p:cNvPr>
          <p:cNvSpPr>
            <a:spLocks noGrp="1"/>
          </p:cNvSpPr>
          <p:nvPr>
            <p:ph type="title"/>
          </p:nvPr>
        </p:nvSpPr>
        <p:spPr>
          <a:xfrm>
            <a:off x="379434" y="220450"/>
            <a:ext cx="5863322" cy="841800"/>
          </a:xfrm>
        </p:spPr>
        <p:txBody>
          <a:bodyPr/>
          <a:lstStyle/>
          <a:p>
            <a:pPr algn="l"/>
            <a:r>
              <a:rPr lang="en-US">
                <a:solidFill>
                  <a:schemeClr val="accent4">
                    <a:lumMod val="75000"/>
                  </a:schemeClr>
                </a:solidFill>
              </a:rPr>
              <a:t>Kết luận</a:t>
            </a:r>
          </a:p>
        </p:txBody>
      </p:sp>
    </p:spTree>
    <p:extLst>
      <p:ext uri="{BB962C8B-B14F-4D97-AF65-F5344CB8AC3E}">
        <p14:creationId xmlns:p14="http://schemas.microsoft.com/office/powerpoint/2010/main" val="2601895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3119E-3731-4AE6-8812-253984312EB0}"/>
              </a:ext>
            </a:extLst>
          </p:cNvPr>
          <p:cNvSpPr txBox="1"/>
          <p:nvPr/>
        </p:nvSpPr>
        <p:spPr>
          <a:xfrm>
            <a:off x="512762" y="678495"/>
            <a:ext cx="8118475" cy="4465005"/>
          </a:xfrm>
          <a:prstGeom prst="rect">
            <a:avLst/>
          </a:prstGeom>
          <a:noFill/>
        </p:spPr>
        <p:txBody>
          <a:bodyPr wrap="square" rtlCol="0">
            <a:spAutoFit/>
          </a:bodyPr>
          <a:lstStyle/>
          <a:p>
            <a:pPr indent="228600" algn="just">
              <a:lnSpc>
                <a:spcPct val="107000"/>
              </a:lnSpc>
              <a:spcAft>
                <a:spcPts val="800"/>
              </a:spcAft>
            </a:pPr>
            <a:r>
              <a:rPr lang="en-US" sz="1600">
                <a:effectLst/>
                <a:latin typeface="Calibri" panose="020F0502020204030204" pitchFamily="34" charset="0"/>
                <a:ea typeface="Calibri" panose="020F0502020204030204" pitchFamily="34" charset="0"/>
                <a:cs typeface="Times New Roman" panose="02020603050405020304" pitchFamily="18" charset="0"/>
              </a:rPr>
              <a:t>Trong quá trình phân tích và thiết kế website chúng em đã cố gắng để thực hiện các chức năng sau:</a:t>
            </a:r>
          </a:p>
          <a:p>
            <a:pPr marL="342900" lvl="0" indent="-342900" algn="just">
              <a:lnSpc>
                <a:spcPct val="107000"/>
              </a:lnSpc>
              <a:buFont typeface="Symbol" panose="05050102010706020507" pitchFamily="18" charset="2"/>
              <a:buChar char=""/>
            </a:pPr>
            <a:r>
              <a:rPr lang="en-US" sz="1600">
                <a:effectLst/>
                <a:latin typeface="Calibri" panose="020F0502020204030204" pitchFamily="34" charset="0"/>
                <a:ea typeface="Calibri" panose="020F0502020204030204" pitchFamily="34" charset="0"/>
                <a:cs typeface="Times New Roman" panose="02020603050405020304" pitchFamily="18" charset="0"/>
              </a:rPr>
              <a:t>Website căn bản đã xây dựng được giao diện quản lí sản phẩm trang trí nội thất.</a:t>
            </a:r>
          </a:p>
          <a:p>
            <a:pPr marL="342900" lvl="0" indent="-342900" algn="just">
              <a:lnSpc>
                <a:spcPct val="107000"/>
              </a:lnSpc>
              <a:buFont typeface="Symbol" panose="05050102010706020507" pitchFamily="18" charset="2"/>
              <a:buChar char=""/>
            </a:pPr>
            <a:r>
              <a:rPr lang="en-US" sz="1600">
                <a:effectLst/>
                <a:latin typeface="Calibri" panose="020F0502020204030204" pitchFamily="34" charset="0"/>
                <a:ea typeface="Calibri" panose="020F0502020204030204" pitchFamily="34" charset="0"/>
                <a:cs typeface="Times New Roman" panose="02020603050405020304" pitchFamily="18" charset="0"/>
              </a:rPr>
              <a:t>Website chạy trên Git-Hub.</a:t>
            </a:r>
          </a:p>
          <a:p>
            <a:pPr marL="342900" lvl="0" indent="-342900" algn="just">
              <a:lnSpc>
                <a:spcPct val="107000"/>
              </a:lnSpc>
              <a:buFont typeface="Symbol" panose="05050102010706020507" pitchFamily="18" charset="2"/>
              <a:buChar char=""/>
            </a:pPr>
            <a:r>
              <a:rPr lang="en-US" sz="1600">
                <a:effectLst/>
                <a:latin typeface="Calibri" panose="020F0502020204030204" pitchFamily="34" charset="0"/>
                <a:ea typeface="Calibri" panose="020F0502020204030204" pitchFamily="34" charset="0"/>
                <a:cs typeface="Times New Roman" panose="02020603050405020304" pitchFamily="18" charset="0"/>
              </a:rPr>
              <a:t>Webstie đã xây dựng được một số chức năng nhỏ để phục vụ cho việc bán hàng trực tuyến như:</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Đăng nhập.</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Đăng ký.</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Xem thông tin danh sách sản phẩm theo từng loại.</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Xem thông tin chi tiết của sản phẩm.</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Xem thông tin danh sách các bài viết xu hướng.</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Xem thông tin chi tiết bài viết xu hướng</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Trang liên hệ</a:t>
            </a:r>
          </a:p>
          <a:p>
            <a:pPr marL="742950" lvl="1" indent="-285750" algn="just">
              <a:lnSpc>
                <a:spcPct val="107000"/>
              </a:lnSpc>
              <a:buFont typeface="Courier New" panose="02070309020205020404" pitchFamily="49" charset="0"/>
              <a:buChar char="o"/>
            </a:pPr>
            <a:r>
              <a:rPr lang="en-US" sz="1600">
                <a:effectLst/>
                <a:latin typeface="Calibri" panose="020F0502020204030204" pitchFamily="34" charset="0"/>
                <a:ea typeface="Calibri" panose="020F0502020204030204" pitchFamily="34" charset="0"/>
                <a:cs typeface="Times New Roman" panose="02020603050405020304" pitchFamily="18" charset="0"/>
              </a:rPr>
              <a:t>Trang sitemap</a:t>
            </a:r>
          </a:p>
          <a:p>
            <a:pPr marL="342900" lvl="0" indent="-342900" algn="just">
              <a:lnSpc>
                <a:spcPct val="107000"/>
              </a:lnSpc>
              <a:spcAft>
                <a:spcPts val="800"/>
              </a:spcAft>
              <a:buFont typeface="Symbol" panose="05050102010706020507" pitchFamily="18" charset="2"/>
              <a:buChar char=""/>
            </a:pPr>
            <a:r>
              <a:rPr lang="en-US" sz="1600">
                <a:effectLst/>
                <a:latin typeface="Calibri" panose="020F0502020204030204" pitchFamily="34" charset="0"/>
                <a:ea typeface="Calibri" panose="020F0502020204030204" pitchFamily="34" charset="0"/>
                <a:cs typeface="Times New Roman" panose="02020603050405020304" pitchFamily="18" charset="0"/>
              </a:rPr>
              <a:t>Sử dụng Javascipt xây dựng chức năng cập nhật sản phẩm.</a:t>
            </a:r>
          </a:p>
          <a:p>
            <a:endParaRPr lang="en-US"/>
          </a:p>
        </p:txBody>
      </p:sp>
      <p:sp>
        <p:nvSpPr>
          <p:cNvPr id="3" name="Title 1">
            <a:extLst>
              <a:ext uri="{FF2B5EF4-FFF2-40B4-BE49-F238E27FC236}">
                <a16:creationId xmlns:a16="http://schemas.microsoft.com/office/drawing/2014/main" id="{3FEE8E4E-3DE3-4A05-BE4C-9B47258FE4D7}"/>
              </a:ext>
            </a:extLst>
          </p:cNvPr>
          <p:cNvSpPr>
            <a:spLocks noGrp="1"/>
          </p:cNvSpPr>
          <p:nvPr>
            <p:ph type="title"/>
          </p:nvPr>
        </p:nvSpPr>
        <p:spPr>
          <a:xfrm>
            <a:off x="277834" y="0"/>
            <a:ext cx="5863322" cy="841800"/>
          </a:xfrm>
        </p:spPr>
        <p:txBody>
          <a:bodyPr/>
          <a:lstStyle/>
          <a:p>
            <a:pPr algn="l"/>
            <a:r>
              <a:rPr lang="en-US">
                <a:solidFill>
                  <a:schemeClr val="accent4">
                    <a:lumMod val="75000"/>
                  </a:schemeClr>
                </a:solidFill>
              </a:rPr>
              <a:t>Kết luận</a:t>
            </a:r>
          </a:p>
        </p:txBody>
      </p:sp>
    </p:spTree>
    <p:extLst>
      <p:ext uri="{BB962C8B-B14F-4D97-AF65-F5344CB8AC3E}">
        <p14:creationId xmlns:p14="http://schemas.microsoft.com/office/powerpoint/2010/main" val="106712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53119E-3731-4AE6-8812-253984312EB0}"/>
              </a:ext>
            </a:extLst>
          </p:cNvPr>
          <p:cNvSpPr txBox="1"/>
          <p:nvPr/>
        </p:nvSpPr>
        <p:spPr>
          <a:xfrm>
            <a:off x="512762" y="678495"/>
            <a:ext cx="8353404" cy="4764638"/>
          </a:xfrm>
          <a:prstGeom prst="rect">
            <a:avLst/>
          </a:prstGeom>
          <a:noFill/>
        </p:spPr>
        <p:txBody>
          <a:bodyPr wrap="square" rtlCol="0">
            <a:spAutoFit/>
          </a:bodyPr>
          <a:lstStyle/>
          <a:p>
            <a:pPr indent="457200" algn="just">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Để website có thể hoạt động hiệu quả hơn cần dữ liệu phải được lưu trữ bằng hệ quản trị cơ sở dữ liệu có tính bảo mật hơn. Cần có sự kết hợp song song giữa quản lý nhân viên và hàng hóa một cách chặt chẽ hơn để việc theo dõi và quản lý của sản phẩm được tốt hơn.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07000"/>
              </a:lnSpc>
              <a:spcAft>
                <a:spcPts val="800"/>
              </a:spcAft>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Website ngày càng đóng vai trò quan trọng trong hoạt động Marketing. Để tìm hiểu những thông tin cũng như các hoạt động của doanh nghiệp, đa số các khách hàng sẽ truy cập vào website. Việc định hướng phát triển website là một điều cần thiết để mang lại một website hiệu quả.</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tính giao dịch: Giúp khách hàng thanh toán một cách tiện lợi, uy tín và nhanh nhất có thể.</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tính khuyến mại: Để thu hút khách hàng nhiều hơn, đem lại lợi nhuận cao hơn.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tính thông tin.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cơ sỡ dữ liệu của khách hàng.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Đảm bảo an toàn thông tin.</a:t>
            </a:r>
            <a:r>
              <a:rPr lang="en-US" sz="18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
        <p:nvSpPr>
          <p:cNvPr id="3" name="Title 1">
            <a:extLst>
              <a:ext uri="{FF2B5EF4-FFF2-40B4-BE49-F238E27FC236}">
                <a16:creationId xmlns:a16="http://schemas.microsoft.com/office/drawing/2014/main" id="{3FEE8E4E-3DE3-4A05-BE4C-9B47258FE4D7}"/>
              </a:ext>
            </a:extLst>
          </p:cNvPr>
          <p:cNvSpPr>
            <a:spLocks noGrp="1"/>
          </p:cNvSpPr>
          <p:nvPr>
            <p:ph type="title"/>
          </p:nvPr>
        </p:nvSpPr>
        <p:spPr>
          <a:xfrm>
            <a:off x="277834" y="0"/>
            <a:ext cx="5863322" cy="841800"/>
          </a:xfrm>
        </p:spPr>
        <p:txBody>
          <a:bodyPr/>
          <a:lstStyle/>
          <a:p>
            <a:pPr algn="l"/>
            <a:r>
              <a:rPr lang="en-US">
                <a:solidFill>
                  <a:schemeClr val="accent4">
                    <a:lumMod val="75000"/>
                  </a:schemeClr>
                </a:solidFill>
              </a:rPr>
              <a:t>Hướng phát triển</a:t>
            </a:r>
          </a:p>
        </p:txBody>
      </p:sp>
    </p:spTree>
    <p:extLst>
      <p:ext uri="{BB962C8B-B14F-4D97-AF65-F5344CB8AC3E}">
        <p14:creationId xmlns:p14="http://schemas.microsoft.com/office/powerpoint/2010/main" val="334454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BC4D-6F41-48E5-82BE-846859F7EB9C}"/>
              </a:ext>
            </a:extLst>
          </p:cNvPr>
          <p:cNvSpPr>
            <a:spLocks noGrp="1"/>
          </p:cNvSpPr>
          <p:nvPr>
            <p:ph type="title"/>
          </p:nvPr>
        </p:nvSpPr>
        <p:spPr>
          <a:xfrm>
            <a:off x="311700" y="231739"/>
            <a:ext cx="8520600" cy="841800"/>
          </a:xfrm>
        </p:spPr>
        <p:txBody>
          <a:bodyPr/>
          <a:lstStyle/>
          <a:p>
            <a:r>
              <a:rPr lang="en-US"/>
              <a:t>DANH MỤC</a:t>
            </a:r>
          </a:p>
        </p:txBody>
      </p:sp>
      <p:sp>
        <p:nvSpPr>
          <p:cNvPr id="3" name="TextBox 2">
            <a:extLst>
              <a:ext uri="{FF2B5EF4-FFF2-40B4-BE49-F238E27FC236}">
                <a16:creationId xmlns:a16="http://schemas.microsoft.com/office/drawing/2014/main" id="{E3DD7010-9AEF-4AB3-BA4B-FA7943183751}"/>
              </a:ext>
            </a:extLst>
          </p:cNvPr>
          <p:cNvSpPr txBox="1"/>
          <p:nvPr/>
        </p:nvSpPr>
        <p:spPr>
          <a:xfrm>
            <a:off x="869244" y="1309866"/>
            <a:ext cx="7963056" cy="2893100"/>
          </a:xfrm>
          <a:prstGeom prst="rect">
            <a:avLst/>
          </a:prstGeom>
          <a:noFill/>
        </p:spPr>
        <p:txBody>
          <a:bodyPr wrap="square" rtlCol="0">
            <a:spAutoFit/>
          </a:bodyPr>
          <a:lstStyle/>
          <a:p>
            <a:pPr>
              <a:lnSpc>
                <a:spcPct val="150000"/>
              </a:lnSpc>
            </a:pPr>
            <a:r>
              <a:rPr lang="en-US" sz="2800" b="1"/>
              <a:t>CHƯƠNG 1: </a:t>
            </a:r>
            <a:r>
              <a:rPr lang="en-US" sz="2800"/>
              <a:t>Giới thiệu đề tài</a:t>
            </a:r>
          </a:p>
          <a:p>
            <a:pPr>
              <a:lnSpc>
                <a:spcPct val="150000"/>
              </a:lnSpc>
            </a:pPr>
            <a:r>
              <a:rPr lang="en-US" sz="2800" b="1"/>
              <a:t>CHƯƠNG 2: </a:t>
            </a:r>
            <a:r>
              <a:rPr lang="en-US" sz="2800"/>
              <a:t>Phân tích ứng dụng của website.</a:t>
            </a:r>
          </a:p>
          <a:p>
            <a:pPr>
              <a:lnSpc>
                <a:spcPct val="150000"/>
              </a:lnSpc>
            </a:pPr>
            <a:r>
              <a:rPr lang="en-US" sz="2800" b="1"/>
              <a:t>CHƯƠNG 3: </a:t>
            </a:r>
            <a:r>
              <a:rPr lang="en-US" sz="2800"/>
              <a:t>Xây dựng ứng dụng</a:t>
            </a:r>
          </a:p>
          <a:p>
            <a:pPr>
              <a:lnSpc>
                <a:spcPct val="150000"/>
              </a:lnSpc>
            </a:pPr>
            <a:r>
              <a:rPr lang="en-US" sz="2800" b="1"/>
              <a:t>CHƯƠNG 4: </a:t>
            </a:r>
            <a:r>
              <a:rPr lang="en-US" sz="2800"/>
              <a:t>Kết luận và hướng phát triển</a:t>
            </a:r>
          </a:p>
          <a:p>
            <a:endParaRPr lang="en-US"/>
          </a:p>
        </p:txBody>
      </p:sp>
    </p:spTree>
    <p:extLst>
      <p:ext uri="{BB962C8B-B14F-4D97-AF65-F5344CB8AC3E}">
        <p14:creationId xmlns:p14="http://schemas.microsoft.com/office/powerpoint/2010/main" val="1952634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EE8E4E-3DE3-4A05-BE4C-9B47258FE4D7}"/>
              </a:ext>
            </a:extLst>
          </p:cNvPr>
          <p:cNvSpPr>
            <a:spLocks noGrp="1"/>
          </p:cNvSpPr>
          <p:nvPr>
            <p:ph type="title"/>
          </p:nvPr>
        </p:nvSpPr>
        <p:spPr>
          <a:xfrm>
            <a:off x="723117" y="1943100"/>
            <a:ext cx="7697766" cy="841800"/>
          </a:xfrm>
        </p:spPr>
        <p:txBody>
          <a:bodyPr/>
          <a:lstStyle/>
          <a:p>
            <a:pPr algn="l"/>
            <a:r>
              <a:rPr lang="en-US" sz="7200">
                <a:solidFill>
                  <a:schemeClr val="accent4">
                    <a:lumMod val="75000"/>
                  </a:schemeClr>
                </a:solidFill>
              </a:rPr>
              <a:t>Thanks for watching</a:t>
            </a:r>
          </a:p>
        </p:txBody>
      </p:sp>
    </p:spTree>
    <p:extLst>
      <p:ext uri="{BB962C8B-B14F-4D97-AF65-F5344CB8AC3E}">
        <p14:creationId xmlns:p14="http://schemas.microsoft.com/office/powerpoint/2010/main" val="177916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27"/>
          <p:cNvGrpSpPr/>
          <p:nvPr/>
        </p:nvGrpSpPr>
        <p:grpSpPr>
          <a:xfrm>
            <a:off x="5266348" y="879854"/>
            <a:ext cx="3420276" cy="3672575"/>
            <a:chOff x="-4932650" y="2046625"/>
            <a:chExt cx="293025" cy="291250"/>
          </a:xfrm>
        </p:grpSpPr>
        <p:sp>
          <p:nvSpPr>
            <p:cNvPr id="101" name="Google Shape;101;p2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7"/>
          <p:cNvSpPr txBox="1">
            <a:spLocks noGrp="1"/>
          </p:cNvSpPr>
          <p:nvPr>
            <p:ph type="ctrTitle"/>
          </p:nvPr>
        </p:nvSpPr>
        <p:spPr>
          <a:xfrm>
            <a:off x="493060" y="-1617"/>
            <a:ext cx="4809148" cy="247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Tìm hiểu đề tài</a:t>
            </a:r>
            <a:endParaRPr/>
          </a:p>
        </p:txBody>
      </p:sp>
      <p:grpSp>
        <p:nvGrpSpPr>
          <p:cNvPr id="105" name="Google Shape;105;p27"/>
          <p:cNvGrpSpPr/>
          <p:nvPr/>
        </p:nvGrpSpPr>
        <p:grpSpPr>
          <a:xfrm>
            <a:off x="5151903" y="778700"/>
            <a:ext cx="3420276" cy="3672575"/>
            <a:chOff x="-4932650" y="2046625"/>
            <a:chExt cx="293025" cy="291250"/>
          </a:xfrm>
        </p:grpSpPr>
        <p:sp>
          <p:nvSpPr>
            <p:cNvPr id="106" name="Google Shape;106;p2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27"/>
          <p:cNvGrpSpPr/>
          <p:nvPr/>
        </p:nvGrpSpPr>
        <p:grpSpPr>
          <a:xfrm>
            <a:off x="5037457" y="712724"/>
            <a:ext cx="3420276" cy="3672575"/>
            <a:chOff x="-4932650" y="2046625"/>
            <a:chExt cx="293025" cy="291250"/>
          </a:xfrm>
        </p:grpSpPr>
        <p:sp>
          <p:nvSpPr>
            <p:cNvPr id="109" name="Google Shape;109;p2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7"/>
          <p:cNvGrpSpPr/>
          <p:nvPr/>
        </p:nvGrpSpPr>
        <p:grpSpPr>
          <a:xfrm>
            <a:off x="4923012" y="591071"/>
            <a:ext cx="3420276" cy="3672575"/>
            <a:chOff x="-4932650" y="2046625"/>
            <a:chExt cx="293025" cy="291250"/>
          </a:xfrm>
        </p:grpSpPr>
        <p:sp>
          <p:nvSpPr>
            <p:cNvPr id="112" name="Google Shape;112;p2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04;p27">
            <a:extLst>
              <a:ext uri="{FF2B5EF4-FFF2-40B4-BE49-F238E27FC236}">
                <a16:creationId xmlns:a16="http://schemas.microsoft.com/office/drawing/2014/main" id="{A1F0DBAC-3BF3-4FEA-8887-8B18645F89FC}"/>
              </a:ext>
            </a:extLst>
          </p:cNvPr>
          <p:cNvSpPr txBox="1">
            <a:spLocks noGrp="1"/>
          </p:cNvSpPr>
          <p:nvPr>
            <p:ph type="subTitle" idx="1"/>
          </p:nvPr>
        </p:nvSpPr>
        <p:spPr>
          <a:xfrm>
            <a:off x="617604" y="1889206"/>
            <a:ext cx="4809149" cy="7717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6">
                    <a:lumMod val="75000"/>
                  </a:schemeClr>
                </a:solidFill>
              </a:rPr>
              <a:t>Website giới thiệu, bán đồ trang trí </a:t>
            </a:r>
          </a:p>
          <a:p>
            <a:pPr marL="0" lvl="0" indent="0" algn="l" rtl="0">
              <a:spcBef>
                <a:spcPts val="0"/>
              </a:spcBef>
              <a:spcAft>
                <a:spcPts val="0"/>
              </a:spcAft>
              <a:buNone/>
            </a:pPr>
            <a:r>
              <a:rPr lang="en" sz="2000">
                <a:solidFill>
                  <a:schemeClr val="accent6">
                    <a:lumMod val="75000"/>
                  </a:schemeClr>
                </a:solidFill>
              </a:rPr>
              <a:t>nội thất GreenLOHO</a:t>
            </a:r>
            <a:endParaRPr sz="2000">
              <a:solidFill>
                <a:schemeClr val="accent6">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r>
              <a:rPr lang="en-US"/>
              <a:t>1. Nhu cầu phát triển</a:t>
            </a:r>
          </a:p>
        </p:txBody>
      </p:sp>
      <p:sp>
        <p:nvSpPr>
          <p:cNvPr id="3" name="TextBox 2">
            <a:extLst>
              <a:ext uri="{FF2B5EF4-FFF2-40B4-BE49-F238E27FC236}">
                <a16:creationId xmlns:a16="http://schemas.microsoft.com/office/drawing/2014/main" id="{3A6495FD-06F9-4352-9059-BD0BF7B2B4D5}"/>
              </a:ext>
            </a:extLst>
          </p:cNvPr>
          <p:cNvSpPr txBox="1"/>
          <p:nvPr/>
        </p:nvSpPr>
        <p:spPr>
          <a:xfrm>
            <a:off x="232678" y="1062250"/>
            <a:ext cx="8531887" cy="170303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800"/>
              <a:t>Khách hang cần tìm kiếm ra sản phẩm cần thiết cho nhu cầu trong cuộc sống.</a:t>
            </a:r>
          </a:p>
          <a:p>
            <a:pPr marL="285750" indent="-285750" algn="just">
              <a:lnSpc>
                <a:spcPct val="150000"/>
              </a:lnSpc>
              <a:buFont typeface="Arial" panose="020B0604020202020204" pitchFamily="34" charset="0"/>
              <a:buChar char="•"/>
            </a:pPr>
            <a:r>
              <a:rPr lang="en-US" sz="1800"/>
              <a:t>Tùy ý lựa chọn </a:t>
            </a:r>
          </a:p>
          <a:p>
            <a:pPr marL="285750" indent="-285750" algn="just">
              <a:lnSpc>
                <a:spcPct val="150000"/>
              </a:lnSpc>
              <a:buFont typeface="Arial" panose="020B0604020202020204" pitchFamily="34" charset="0"/>
              <a:buChar char="•"/>
            </a:pPr>
            <a:r>
              <a:rPr lang="en-US" sz="1800"/>
              <a:t>Giao hang tại nhà, không cần đến trực tiếp cửa hang</a:t>
            </a:r>
          </a:p>
          <a:p>
            <a:pPr marL="285750" indent="-285750" algn="just">
              <a:lnSpc>
                <a:spcPct val="150000"/>
              </a:lnSpc>
              <a:buFont typeface="Arial" panose="020B0604020202020204" pitchFamily="34" charset="0"/>
              <a:buChar char="•"/>
            </a:pPr>
            <a:r>
              <a:rPr lang="en-US" sz="1800"/>
              <a:t>Đa dạng các sản phẩm, mẫu mã, giá cả, mô tả trực quan đầy đủ thông tin.</a:t>
            </a:r>
          </a:p>
        </p:txBody>
      </p:sp>
    </p:spTree>
    <p:extLst>
      <p:ext uri="{BB962C8B-B14F-4D97-AF65-F5344CB8AC3E}">
        <p14:creationId xmlns:p14="http://schemas.microsoft.com/office/powerpoint/2010/main" val="384390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r>
              <a:rPr lang="en-US"/>
              <a:t>2. Mục tiêu phát triển</a:t>
            </a:r>
          </a:p>
        </p:txBody>
      </p:sp>
      <p:sp>
        <p:nvSpPr>
          <p:cNvPr id="3" name="TextBox 2">
            <a:extLst>
              <a:ext uri="{FF2B5EF4-FFF2-40B4-BE49-F238E27FC236}">
                <a16:creationId xmlns:a16="http://schemas.microsoft.com/office/drawing/2014/main" id="{365981E3-D0DB-4D88-A39B-E86431439861}"/>
              </a:ext>
            </a:extLst>
          </p:cNvPr>
          <p:cNvSpPr txBox="1"/>
          <p:nvPr/>
        </p:nvSpPr>
        <p:spPr>
          <a:xfrm>
            <a:off x="722488" y="1208527"/>
            <a:ext cx="7924801" cy="923330"/>
          </a:xfrm>
          <a:prstGeom prst="rect">
            <a:avLst/>
          </a:prstGeom>
          <a:noFill/>
        </p:spPr>
        <p:txBody>
          <a:bodyPr wrap="square" rtlCol="0">
            <a:spAutoFit/>
          </a:bodyPr>
          <a:lstStyle/>
          <a:p>
            <a:pPr algn="just"/>
            <a:r>
              <a:rPr lang="en-US" sz="1800"/>
              <a:t>GreenLOHO được xây dựng để phục vụ cho hang triệu khách hang, đáp ứng nhu cầu chọn được sản phẩm phù hợp, đẹp, chất lượng, giao hang nhanh chóng tiện lợi gióp phần vào công cuộc phát triển công nghệ 4.0</a:t>
            </a:r>
          </a:p>
        </p:txBody>
      </p:sp>
      <p:sp>
        <p:nvSpPr>
          <p:cNvPr id="4" name="TextBox 3">
            <a:extLst>
              <a:ext uri="{FF2B5EF4-FFF2-40B4-BE49-F238E27FC236}">
                <a16:creationId xmlns:a16="http://schemas.microsoft.com/office/drawing/2014/main" id="{4C5A2DB6-670A-4BBC-90C6-8AECD3462313}"/>
              </a:ext>
            </a:extLst>
          </p:cNvPr>
          <p:cNvSpPr txBox="1"/>
          <p:nvPr/>
        </p:nvSpPr>
        <p:spPr>
          <a:xfrm>
            <a:off x="722488" y="2278134"/>
            <a:ext cx="7924801" cy="2031325"/>
          </a:xfrm>
          <a:prstGeom prst="rect">
            <a:avLst/>
          </a:prstGeom>
          <a:noFill/>
        </p:spPr>
        <p:txBody>
          <a:bodyPr wrap="square" rtlCol="0">
            <a:spAutoFit/>
          </a:bodyPr>
          <a:lstStyle/>
          <a:p>
            <a:pPr algn="just"/>
            <a:r>
              <a:rPr lang="en-US" sz="1800"/>
              <a:t>Website sẽ đáp ứng một số chức năng cơ bản nhằm đáp ứng đủ nhu cầu của khách hàng như sau:</a:t>
            </a:r>
          </a:p>
          <a:p>
            <a:pPr marL="285750" indent="-285750" algn="just">
              <a:buFont typeface="Arial" panose="020B0604020202020204" pitchFamily="34" charset="0"/>
              <a:buChar char="•"/>
            </a:pPr>
            <a:r>
              <a:rPr lang="en-US" sz="1800"/>
              <a:t>Đảm bảo chức năng đặt hàng.</a:t>
            </a:r>
          </a:p>
          <a:p>
            <a:pPr marL="285750" indent="-285750" algn="just">
              <a:buFont typeface="Arial" panose="020B0604020202020204" pitchFamily="34" charset="0"/>
              <a:buChar char="•"/>
            </a:pPr>
            <a:r>
              <a:rPr lang="en-US" sz="1800"/>
              <a:t>Đảm bảo sự liên kết giữa các trang.</a:t>
            </a:r>
          </a:p>
          <a:p>
            <a:pPr marL="285750" indent="-285750" algn="just">
              <a:buFont typeface="Arial" panose="020B0604020202020204" pitchFamily="34" charset="0"/>
              <a:buChar char="•"/>
            </a:pPr>
            <a:r>
              <a:rPr lang="en-US" sz="1800"/>
              <a:t>Bao gồm các trang giới thiệu, danh sách các sản phẩm, xu hướng, mô tả chi tiết sản phẩm, gợi ý thêm sản phẩm,...</a:t>
            </a:r>
          </a:p>
          <a:p>
            <a:pPr marL="285750" indent="-285750" algn="just">
              <a:buFont typeface="Arial" panose="020B0604020202020204" pitchFamily="34" charset="0"/>
              <a:buChar char="•"/>
            </a:pPr>
            <a:endParaRPr lang="en-US" sz="1800"/>
          </a:p>
        </p:txBody>
      </p:sp>
      <p:sp>
        <p:nvSpPr>
          <p:cNvPr id="5" name="TextBox 4">
            <a:extLst>
              <a:ext uri="{FF2B5EF4-FFF2-40B4-BE49-F238E27FC236}">
                <a16:creationId xmlns:a16="http://schemas.microsoft.com/office/drawing/2014/main" id="{65219997-B041-4F4D-A1F7-26C2A74FC502}"/>
              </a:ext>
            </a:extLst>
          </p:cNvPr>
          <p:cNvSpPr txBox="1"/>
          <p:nvPr/>
        </p:nvSpPr>
        <p:spPr>
          <a:xfrm>
            <a:off x="722488" y="3999720"/>
            <a:ext cx="7924801" cy="646331"/>
          </a:xfrm>
          <a:prstGeom prst="rect">
            <a:avLst/>
          </a:prstGeom>
          <a:noFill/>
        </p:spPr>
        <p:txBody>
          <a:bodyPr wrap="square" rtlCol="0">
            <a:spAutoFit/>
          </a:bodyPr>
          <a:lstStyle/>
          <a:p>
            <a:pPr algn="just"/>
            <a:r>
              <a:rPr lang="en-US" sz="1800"/>
              <a:t>Qua đây, chúng em sẽ hiểu được cấu trúc của một trang web, cách kết nối, khả năng tìm kiếm tài liệu, tăng khả năng làm việc nhóm,..</a:t>
            </a:r>
          </a:p>
        </p:txBody>
      </p:sp>
    </p:spTree>
    <p:extLst>
      <p:ext uri="{BB962C8B-B14F-4D97-AF65-F5344CB8AC3E}">
        <p14:creationId xmlns:p14="http://schemas.microsoft.com/office/powerpoint/2010/main" val="964117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3" name="Google Shape;103;p27"/>
          <p:cNvSpPr txBox="1">
            <a:spLocks noGrp="1"/>
          </p:cNvSpPr>
          <p:nvPr>
            <p:ph type="ctrTitle"/>
          </p:nvPr>
        </p:nvSpPr>
        <p:spPr>
          <a:xfrm>
            <a:off x="571645" y="469418"/>
            <a:ext cx="6290396" cy="247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Phân tích </a:t>
            </a:r>
            <a:br>
              <a:rPr lang="en-US"/>
            </a:br>
            <a:r>
              <a:rPr lang="en-US"/>
              <a:t>ứng dụng</a:t>
            </a:r>
            <a:endParaRPr/>
          </a:p>
        </p:txBody>
      </p:sp>
      <p:sp>
        <p:nvSpPr>
          <p:cNvPr id="18" name="Google Shape;104;p27">
            <a:extLst>
              <a:ext uri="{FF2B5EF4-FFF2-40B4-BE49-F238E27FC236}">
                <a16:creationId xmlns:a16="http://schemas.microsoft.com/office/drawing/2014/main" id="{C8A8DA7A-3112-48F5-A1F5-46C088D65B68}"/>
              </a:ext>
            </a:extLst>
          </p:cNvPr>
          <p:cNvSpPr txBox="1">
            <a:spLocks/>
          </p:cNvSpPr>
          <p:nvPr/>
        </p:nvSpPr>
        <p:spPr>
          <a:xfrm>
            <a:off x="571645" y="2716141"/>
            <a:ext cx="4809149" cy="771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2000">
                <a:solidFill>
                  <a:schemeClr val="accent6">
                    <a:lumMod val="75000"/>
                  </a:schemeClr>
                </a:solidFill>
              </a:rPr>
              <a:t>Website giới thiệu, bán đồ trang trí </a:t>
            </a:r>
          </a:p>
          <a:p>
            <a:pPr marL="0" indent="0"/>
            <a:r>
              <a:rPr lang="en-US" sz="2000">
                <a:solidFill>
                  <a:schemeClr val="accent6">
                    <a:lumMod val="75000"/>
                  </a:schemeClr>
                </a:solidFill>
              </a:rPr>
              <a:t>nội thất GreenLOHO</a:t>
            </a:r>
          </a:p>
        </p:txBody>
      </p:sp>
      <p:pic>
        <p:nvPicPr>
          <p:cNvPr id="4098" name="Picture 2" descr="Data analysis là gì? Học phân tích dữ liệu với ngôn ngữ R | DTM Consulting">
            <a:extLst>
              <a:ext uri="{FF2B5EF4-FFF2-40B4-BE49-F238E27FC236}">
                <a16:creationId xmlns:a16="http://schemas.microsoft.com/office/drawing/2014/main" id="{099AD1F6-AA47-4313-9BF8-9AC38F2C1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103" y="757044"/>
            <a:ext cx="3521252" cy="352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007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4" y="220450"/>
            <a:ext cx="3910344" cy="841800"/>
          </a:xfrm>
        </p:spPr>
        <p:txBody>
          <a:bodyPr/>
          <a:lstStyle/>
          <a:p>
            <a:r>
              <a:rPr lang="en-US">
                <a:solidFill>
                  <a:srgbClr val="0070C0"/>
                </a:solidFill>
              </a:rPr>
              <a:t>Chức năng đăng nhập</a:t>
            </a:r>
          </a:p>
        </p:txBody>
      </p:sp>
      <p:sp>
        <p:nvSpPr>
          <p:cNvPr id="3" name="TextBox 2">
            <a:extLst>
              <a:ext uri="{FF2B5EF4-FFF2-40B4-BE49-F238E27FC236}">
                <a16:creationId xmlns:a16="http://schemas.microsoft.com/office/drawing/2014/main" id="{3A6495FD-06F9-4352-9059-BD0BF7B2B4D5}"/>
              </a:ext>
            </a:extLst>
          </p:cNvPr>
          <p:cNvSpPr txBox="1"/>
          <p:nvPr/>
        </p:nvSpPr>
        <p:spPr>
          <a:xfrm>
            <a:off x="232678" y="1062250"/>
            <a:ext cx="8531887" cy="1561005"/>
          </a:xfrm>
          <a:prstGeom prst="rect">
            <a:avLst/>
          </a:prstGeom>
          <a:noFill/>
        </p:spPr>
        <p:txBody>
          <a:bodyPr wrap="square" rtlCol="0">
            <a:spAutoFit/>
          </a:bodyPr>
          <a:lstStyle/>
          <a:p>
            <a:pPr indent="457200">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Khi người dùng truy cập trang web để xem các sản phẩm, sẽ xuất hiện form đăng nhập trong mục tài khoản, chức năng login gồm 2 trường để nhập Email và mật khẩu, ràng buộc của Email là không được rỗng và phải đúng cấu trúc, mật khẩu phải đủ 8 kí tự, button đăng nhập button đăng nhập, dưới button đăng nhập, sẽ có link đăng ký dành cho người dùng chưa từng đăng ký tài khoản trên web GreenLOHO.</a:t>
            </a:r>
          </a:p>
        </p:txBody>
      </p:sp>
    </p:spTree>
    <p:extLst>
      <p:ext uri="{BB962C8B-B14F-4D97-AF65-F5344CB8AC3E}">
        <p14:creationId xmlns:p14="http://schemas.microsoft.com/office/powerpoint/2010/main" val="4191058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592-8DCC-4C66-821B-9955871940CD}"/>
              </a:ext>
            </a:extLst>
          </p:cNvPr>
          <p:cNvSpPr>
            <a:spLocks noGrp="1"/>
          </p:cNvSpPr>
          <p:nvPr>
            <p:ph type="title"/>
          </p:nvPr>
        </p:nvSpPr>
        <p:spPr>
          <a:xfrm>
            <a:off x="379433" y="220450"/>
            <a:ext cx="5547233" cy="841800"/>
          </a:xfrm>
        </p:spPr>
        <p:txBody>
          <a:bodyPr/>
          <a:lstStyle/>
          <a:p>
            <a:r>
              <a:rPr lang="en-US">
                <a:solidFill>
                  <a:srgbClr val="0070C0"/>
                </a:solidFill>
              </a:rPr>
              <a:t>Chức năng đăng ký thành viên</a:t>
            </a:r>
          </a:p>
        </p:txBody>
      </p:sp>
      <p:sp>
        <p:nvSpPr>
          <p:cNvPr id="3" name="TextBox 2">
            <a:extLst>
              <a:ext uri="{FF2B5EF4-FFF2-40B4-BE49-F238E27FC236}">
                <a16:creationId xmlns:a16="http://schemas.microsoft.com/office/drawing/2014/main" id="{3A6495FD-06F9-4352-9059-BD0BF7B2B4D5}"/>
              </a:ext>
            </a:extLst>
          </p:cNvPr>
          <p:cNvSpPr txBox="1"/>
          <p:nvPr/>
        </p:nvSpPr>
        <p:spPr>
          <a:xfrm>
            <a:off x="232678" y="1062250"/>
            <a:ext cx="8531887" cy="1264642"/>
          </a:xfrm>
          <a:prstGeom prst="rect">
            <a:avLst/>
          </a:prstGeom>
          <a:noFill/>
        </p:spPr>
        <p:txBody>
          <a:bodyPr wrap="square" rtlCol="0">
            <a:spAutoFit/>
          </a:bodyPr>
          <a:lstStyle/>
          <a:p>
            <a:pPr indent="457200">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Khi người dùng truy cập trang web để xem các sản phẩm, sẽ xuất hiện form đăng nhập trong mục tài khoản, chức năng đăng ký gồm 3 trường để nhập  Username, mật khẩu và nhập lại mật khẩu, mật khẩu phải đủ 8 kí tự, phần nhập lại mật khẩu phải đúng với mật khẩu trên đã đặt, một nút đăng ký.</a:t>
            </a:r>
          </a:p>
        </p:txBody>
      </p:sp>
    </p:spTree>
    <p:extLst>
      <p:ext uri="{BB962C8B-B14F-4D97-AF65-F5344CB8AC3E}">
        <p14:creationId xmlns:p14="http://schemas.microsoft.com/office/powerpoint/2010/main" val="3674608206"/>
      </p:ext>
    </p:extLst>
  </p:cSld>
  <p:clrMapOvr>
    <a:masterClrMapping/>
  </p:clrMapOvr>
</p:sld>
</file>

<file path=ppt/theme/theme1.xml><?xml version="1.0" encoding="utf-8"?>
<a:theme xmlns:a="http://schemas.openxmlformats.org/drawingml/2006/main" name="Web Browser Infographics by Slidesgo">
  <a:themeElements>
    <a:clrScheme name="Simple Light">
      <a:dk1>
        <a:srgbClr val="000000"/>
      </a:dk1>
      <a:lt1>
        <a:srgbClr val="FFFFFF"/>
      </a:lt1>
      <a:dk2>
        <a:srgbClr val="999999"/>
      </a:dk2>
      <a:lt2>
        <a:srgbClr val="E7E7E7"/>
      </a:lt2>
      <a:accent1>
        <a:srgbClr val="F7BE38"/>
      </a:accent1>
      <a:accent2>
        <a:srgbClr val="FF6A15"/>
      </a:accent2>
      <a:accent3>
        <a:srgbClr val="549DE6"/>
      </a:accent3>
      <a:accent4>
        <a:srgbClr val="3FA049"/>
      </a:accent4>
      <a:accent5>
        <a:srgbClr val="EE2F1B"/>
      </a:accent5>
      <a:accent6>
        <a:srgbClr val="A51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1063</Words>
  <Application>Microsoft Office PowerPoint</Application>
  <PresentationFormat>On-screen Show (16:9)</PresentationFormat>
  <Paragraphs>82</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Calibri</vt:lpstr>
      <vt:lpstr>Symbol</vt:lpstr>
      <vt:lpstr>Arial</vt:lpstr>
      <vt:lpstr>Roboto</vt:lpstr>
      <vt:lpstr>Fira Sans Extra Condensed Medium</vt:lpstr>
      <vt:lpstr>Courier New</vt:lpstr>
      <vt:lpstr>Web Browser Infographics by Slidesgo</vt:lpstr>
      <vt:lpstr>Trường đại học Công nghiệp Thành phố Hồ Chí Minh Khoa Công nghệ thông tin  </vt:lpstr>
      <vt:lpstr>CÁC THÀNH VIÊN</vt:lpstr>
      <vt:lpstr>DANH MỤC</vt:lpstr>
      <vt:lpstr>Tìm hiểu đề tài</vt:lpstr>
      <vt:lpstr>1. Nhu cầu phát triển</vt:lpstr>
      <vt:lpstr>2. Mục tiêu phát triển</vt:lpstr>
      <vt:lpstr>Phân tích  ứng dụng</vt:lpstr>
      <vt:lpstr>Chức năng đăng nhập</vt:lpstr>
      <vt:lpstr>Chức năng đăng ký thành viên</vt:lpstr>
      <vt:lpstr>Chức năng liên hệ</vt:lpstr>
      <vt:lpstr>Sitemap của trang GreenLOHO</vt:lpstr>
      <vt:lpstr>PowerPoint Presentation</vt:lpstr>
      <vt:lpstr>PowerPoint Presentation</vt:lpstr>
      <vt:lpstr>Xây dựng  ứng dụng</vt:lpstr>
      <vt:lpstr>Trang chủ</vt:lpstr>
      <vt:lpstr>Trang giới thiệu</vt:lpstr>
      <vt:lpstr>Trang giới thiệu</vt:lpstr>
      <vt:lpstr>Trang sản phẩm</vt:lpstr>
      <vt:lpstr>Trang chi tiết sản phẩm</vt:lpstr>
      <vt:lpstr>Trang xu hướng</vt:lpstr>
      <vt:lpstr>Trang chi tiết bài viết xu hướng</vt:lpstr>
      <vt:lpstr>Trang liên hệ</vt:lpstr>
      <vt:lpstr>Trang đăng nhập</vt:lpstr>
      <vt:lpstr>Trang đăng ký thành viên</vt:lpstr>
      <vt:lpstr>Trang Sitemap</vt:lpstr>
      <vt:lpstr>Kết luận</vt:lpstr>
      <vt:lpstr>Kết luận</vt:lpstr>
      <vt:lpstr>Kết luận</vt:lpstr>
      <vt:lpstr>Hướng phát triển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nghiệp Thành phố Hồ Chí Minh Khoa Công nghệ thông tin  </dc:title>
  <cp:lastModifiedBy>Nguyễn Ngọc Luân</cp:lastModifiedBy>
  <cp:revision>11</cp:revision>
  <dcterms:modified xsi:type="dcterms:W3CDTF">2022-04-20T10:28:48Z</dcterms:modified>
</cp:coreProperties>
</file>